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5.png"/><Relationship Id="rId12" Type="http://schemas.openxmlformats.org/officeDocument/2006/relationships/image" Target="../media/image-8-6.png"/><Relationship Id="rId13" Type="http://schemas.openxmlformats.org/officeDocument/2006/relationships/image" Target="../media/image-8-7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ky/3gqyhkyd7k16pwqdw48v0k400000gn/T/icon-bg-qz6x7zxez-176830451143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4" name="Image 1" descr="/var/folders/ky/3gqyhkyd7k16pwqdw48v0k400000gn/T/icon-bg-icon-s61w0gk0z-176830451168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3657600" cy="3657600"/>
          </a:xfrm>
          <a:prstGeom prst="rect">
            <a:avLst/>
          </a:prstGeom>
        </p:spPr>
      </p:pic>
      <p:pic>
        <p:nvPicPr>
          <p:cNvPr id="5" name="Image 2" descr="/var/folders/ky/3gqyhkyd7k16pwqdw48v0k400000gn/T/icon-bg-icon-trgx4jv6w-176830451177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9600"/>
            <a:ext cx="2438400" cy="24384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57200" y="2205038"/>
            <a:ext cx="5181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494300</a:t>
            </a:r>
            <a:pPr algn="l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05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 Investment Analysis</a:t>
            </a:r>
            <a:endParaRPr lang="en-US" sz="1200" dirty="0"/>
          </a:p>
        </p:txBody>
      </p:sp>
      <p:sp>
        <p:nvSpPr>
          <p:cNvPr id="7" name="Text 2"/>
          <p:cNvSpPr/>
          <p:nvPr/>
        </p:nvSpPr>
        <p:spPr>
          <a:xfrm>
            <a:off x="457200" y="2681288"/>
            <a:ext cx="518160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75"/>
              </a:lnSpc>
              <a:spcAft>
                <a:spcPts val="120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KODEX
미국나스닥100
</a:t>
            </a:r>
            <a:pPr algn="l" indent="0" marL="0">
              <a:lnSpc>
                <a:spcPts val="3375"/>
              </a:lnSpc>
              <a:spcAft>
                <a:spcPts val="1200"/>
              </a:spcAft>
              <a:buNone/>
            </a:pPr>
            <a:r>
              <a:rPr lang="en-US" sz="27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데일리커버드콜OTM</a:t>
            </a:r>
            <a:endParaRPr lang="en-US" sz="2700" dirty="0"/>
          </a:p>
        </p:txBody>
      </p:sp>
      <p:sp>
        <p:nvSpPr>
          <p:cNvPr id="8" name="Text 3"/>
          <p:cNvSpPr/>
          <p:nvPr/>
        </p:nvSpPr>
        <p:spPr>
          <a:xfrm>
            <a:off x="457200" y="4119562"/>
            <a:ext cx="5181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2세대 커버드콜 ETF</a:t>
            </a:r>
            <a:endParaRPr lang="en-US" sz="135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인컴 + 성장의 하이브리드 전략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6805613" y="1671638"/>
            <a:ext cx="52454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5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Highlights</a:t>
            </a:r>
            <a:endParaRPr lang="en-US" sz="1500" dirty="0"/>
          </a:p>
        </p:txBody>
      </p:sp>
      <p:pic>
        <p:nvPicPr>
          <p:cNvPr id="11" name="Image 3" descr="/var/folders/ky/3gqyhkyd7k16pwqdw48v0k400000gn/T/icon-icon-267vcm8ed-176830451189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709738"/>
            <a:ext cx="214313" cy="1905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77000" y="2166938"/>
            <a:ext cx="5334000" cy="723900"/>
          </a:xfrm>
          <a:prstGeom prst="roundRect">
            <a:avLst>
              <a:gd name="adj" fmla="val 15789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7"/>
          <p:cNvSpPr/>
          <p:nvPr/>
        </p:nvSpPr>
        <p:spPr>
          <a:xfrm>
            <a:off x="6496050" y="2166938"/>
            <a:ext cx="0" cy="723900"/>
          </a:xfrm>
          <a:prstGeom prst="line">
            <a:avLst/>
          </a:prstGeom>
          <a:noFill/>
          <a:ln w="38100">
            <a:solidFill>
              <a:srgbClr val="10B981"/>
            </a:solidFill>
            <a:prstDash val="solid"/>
          </a:ln>
        </p:spPr>
      </p:sp>
      <p:pic>
        <p:nvPicPr>
          <p:cNvPr id="14" name="Image 4" descr="/var/folders/ky/3gqyhkyd7k16pwqdw48v0k400000gn/T/icon-bg-icon-sqx8e0xqb-176830451197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2319338"/>
            <a:ext cx="381000" cy="381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00900" y="2319338"/>
            <a:ext cx="24145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Daily 1% OTM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7200900" y="2547938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매일 1% 상승 참여 + 옵션 프리미엄 수취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6477000" y="3043238"/>
            <a:ext cx="5334000" cy="723900"/>
          </a:xfrm>
          <a:prstGeom prst="roundRect">
            <a:avLst>
              <a:gd name="adj" fmla="val 15789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1"/>
          <p:cNvSpPr/>
          <p:nvPr/>
        </p:nvSpPr>
        <p:spPr>
          <a:xfrm>
            <a:off x="6496050" y="3043238"/>
            <a:ext cx="0" cy="72390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</p:sp>
      <p:pic>
        <p:nvPicPr>
          <p:cNvPr id="19" name="Image 5" descr="/var/folders/ky/3gqyhkyd7k16pwqdw48v0k400000gn/T/icon-bg-icon-okcn60e5u-176830451205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3195638"/>
            <a:ext cx="381000" cy="3810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200900" y="3195638"/>
            <a:ext cx="3041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 10~20% 분배율</a:t>
            </a:r>
            <a:endParaRPr lang="en-US" sz="1200" dirty="0"/>
          </a:p>
        </p:txBody>
      </p:sp>
      <p:sp>
        <p:nvSpPr>
          <p:cNvPr id="21" name="Text 13"/>
          <p:cNvSpPr/>
          <p:nvPr/>
        </p:nvSpPr>
        <p:spPr>
          <a:xfrm>
            <a:off x="7200900" y="3424238"/>
            <a:ext cx="34324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변동성을 현금으로 치환하는 Volatility Harvesting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6477000" y="3919537"/>
            <a:ext cx="5334000" cy="723900"/>
          </a:xfrm>
          <a:prstGeom prst="roundRect">
            <a:avLst>
              <a:gd name="adj" fmla="val 15789"/>
            </a:avLst>
          </a:prstGeom>
          <a:solidFill>
            <a:srgbClr val="FAF5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Shape 15"/>
          <p:cNvSpPr/>
          <p:nvPr/>
        </p:nvSpPr>
        <p:spPr>
          <a:xfrm>
            <a:off x="6496050" y="3919537"/>
            <a:ext cx="0" cy="723900"/>
          </a:xfrm>
          <a:prstGeom prst="line">
            <a:avLst/>
          </a:prstGeom>
          <a:noFill/>
          <a:ln w="38100">
            <a:solidFill>
              <a:srgbClr val="A855F7"/>
            </a:solidFill>
            <a:prstDash val="solid"/>
          </a:ln>
        </p:spPr>
      </p:sp>
      <p:pic>
        <p:nvPicPr>
          <p:cNvPr id="24" name="Image 6" descr="/var/folders/ky/3gqyhkyd7k16pwqdw48v0k400000gn/T/icon-bg-icon-0estwrbqo-176830451212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0" y="4071938"/>
            <a:ext cx="381000" cy="3810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200900" y="4071938"/>
            <a:ext cx="2026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하락장 방어</a:t>
            </a:r>
            <a:endParaRPr lang="en-US" sz="1200" dirty="0"/>
          </a:p>
        </p:txBody>
      </p:sp>
      <p:sp>
        <p:nvSpPr>
          <p:cNvPr id="26" name="Text 17"/>
          <p:cNvSpPr/>
          <p:nvPr/>
        </p:nvSpPr>
        <p:spPr>
          <a:xfrm>
            <a:off x="7200900" y="4300538"/>
            <a:ext cx="221427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프리미엄으로 손실 일부 상쇄</a:t>
            </a:r>
            <a:endParaRPr lang="en-US" sz="1050" dirty="0"/>
          </a:p>
        </p:txBody>
      </p:sp>
      <p:sp>
        <p:nvSpPr>
          <p:cNvPr id="27" name="Shape 18"/>
          <p:cNvSpPr/>
          <p:nvPr/>
        </p:nvSpPr>
        <p:spPr>
          <a:xfrm>
            <a:off x="6477000" y="4876800"/>
            <a:ext cx="5334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</p:sp>
      <p:sp>
        <p:nvSpPr>
          <p:cNvPr id="28" name="Text 19"/>
          <p:cNvSpPr/>
          <p:nvPr/>
        </p:nvSpPr>
        <p:spPr>
          <a:xfrm>
            <a:off x="6477000" y="5033963"/>
            <a:ext cx="563636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삼성자산운용, Goldman Sachs, McKinsey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ky/3gqyhkyd7k16pwqdw48v0k400000gn/T/icon-bg-nfb2vogad-176830451419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커버드콜 ETF의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진화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14400"/>
            <a:ext cx="116409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 ATM에서 일간 OTM으로 - 상방 막힘 문제 해소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7200" y="1371600"/>
            <a:ext cx="5105400" cy="4152900"/>
          </a:xfrm>
          <a:prstGeom prst="roundRect">
            <a:avLst>
              <a:gd name="adj" fmla="val 3670"/>
            </a:avLst>
          </a:prstGeom>
          <a:solidFill>
            <a:srgbClr val="F1F5F9"/>
          </a:solidFill>
          <a:ln w="19050">
            <a:solidFill>
              <a:srgbClr val="CBD5E1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1" descr="/var/folders/ky/3gqyhkyd7k16pwqdw48v0k400000gn/T/icon-styled-span-c0fl9vpfo-176830451496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96" y="1609725"/>
            <a:ext cx="1014859" cy="266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32387" y="1609725"/>
            <a:ext cx="11548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1세대 QYLD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04850" y="2000250"/>
            <a:ext cx="4610100" cy="45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1162050" y="2000250"/>
            <a:ext cx="4152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주기: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04850" y="2571750"/>
            <a:ext cx="4610100" cy="45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1162050" y="2571750"/>
            <a:ext cx="4152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행사 가격: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ATM (등가격)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04850" y="3143250"/>
            <a:ext cx="4610100" cy="476250"/>
          </a:xfrm>
          <a:prstGeom prst="roundRect">
            <a:avLst>
              <a:gd name="adj" fmla="val 16000"/>
            </a:avLst>
          </a:prstGeom>
          <a:solidFill>
            <a:srgbClr val="FEF2F2"/>
          </a:solidFill>
          <a:ln w="9525">
            <a:solidFill>
              <a:srgbClr val="FECAC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1171575" y="3143250"/>
            <a:ext cx="4143375" cy="47625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상승 참여: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없음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04850" y="3771900"/>
            <a:ext cx="4610100" cy="419100"/>
          </a:xfrm>
          <a:prstGeom prst="roundRect">
            <a:avLst>
              <a:gd name="adj" fmla="val 27273"/>
            </a:avLst>
          </a:prstGeom>
          <a:solidFill>
            <a:srgbClr val="FEE2E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1028700" y="3886200"/>
            <a:ext cx="4367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B91C1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원금 잠식 위험</a:t>
            </a:r>
            <a:endParaRPr lang="en-US" sz="1050" dirty="0"/>
          </a:p>
        </p:txBody>
      </p:sp>
      <p:pic>
        <p:nvPicPr>
          <p:cNvPr id="16" name="Image 2" descr="/var/folders/ky/3gqyhkyd7k16pwqdw48v0k400000gn/T/icon-bg-tvd3rpj63-176830451525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143250"/>
            <a:ext cx="609600" cy="6096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791200" y="3143250"/>
            <a:ext cx="609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VS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629400" y="1371600"/>
            <a:ext cx="5105400" cy="4152900"/>
          </a:xfrm>
          <a:prstGeom prst="roundRect">
            <a:avLst>
              <a:gd name="adj" fmla="val 3670"/>
            </a:avLst>
          </a:prstGeom>
          <a:solidFill>
            <a:srgbClr val="ECFDF5"/>
          </a:solidFill>
          <a:ln w="19050">
            <a:solidFill>
              <a:srgbClr val="34D399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3" descr="/var/folders/ky/3gqyhkyd7k16pwqdw48v0k400000gn/T/icon-styled-span-exlgsxcw6-176830451532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007" y="1285875"/>
            <a:ext cx="439043" cy="23812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391007" y="1285875"/>
            <a:ext cx="439043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추천</a:t>
            </a:r>
            <a:endParaRPr lang="en-US" sz="900" dirty="0"/>
          </a:p>
        </p:txBody>
      </p:sp>
      <p:pic>
        <p:nvPicPr>
          <p:cNvPr id="21" name="Image 4" descr="/var/folders/ky/3gqyhkyd7k16pwqdw48v0k400000gn/T/icon-styled-span-i8sppjpdk-176830451538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605" y="1609725"/>
            <a:ext cx="1448991" cy="2667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371594" y="1609725"/>
            <a:ext cx="16210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2세대 KODEX OTM</a:t>
            </a:r>
            <a:endParaRPr lang="en-US" sz="1050" dirty="0"/>
          </a:p>
        </p:txBody>
      </p:sp>
      <p:sp>
        <p:nvSpPr>
          <p:cNvPr id="23" name="Text 16"/>
          <p:cNvSpPr/>
          <p:nvPr/>
        </p:nvSpPr>
        <p:spPr>
          <a:xfrm>
            <a:off x="6877050" y="2000250"/>
            <a:ext cx="4610100" cy="45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17"/>
          <p:cNvSpPr/>
          <p:nvPr/>
        </p:nvSpPr>
        <p:spPr>
          <a:xfrm>
            <a:off x="7334250" y="2000250"/>
            <a:ext cx="4152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주기: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일간 (0DTE)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6877050" y="2571750"/>
            <a:ext cx="4610100" cy="45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19"/>
          <p:cNvSpPr/>
          <p:nvPr/>
        </p:nvSpPr>
        <p:spPr>
          <a:xfrm>
            <a:off x="7334250" y="2571750"/>
            <a:ext cx="4152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행사 가격: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1% OTM</a:t>
            </a:r>
            <a:endParaRPr lang="en-US" sz="1200" dirty="0"/>
          </a:p>
        </p:txBody>
      </p:sp>
      <p:sp>
        <p:nvSpPr>
          <p:cNvPr id="27" name="Text 20"/>
          <p:cNvSpPr/>
          <p:nvPr/>
        </p:nvSpPr>
        <p:spPr>
          <a:xfrm>
            <a:off x="6877050" y="3143250"/>
            <a:ext cx="4610100" cy="476250"/>
          </a:xfrm>
          <a:prstGeom prst="roundRect">
            <a:avLst>
              <a:gd name="adj" fmla="val 16000"/>
            </a:avLst>
          </a:prstGeom>
          <a:solidFill>
            <a:srgbClr val="D1FAE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8" name="Text 21"/>
          <p:cNvSpPr/>
          <p:nvPr/>
        </p:nvSpPr>
        <p:spPr>
          <a:xfrm>
            <a:off x="7343775" y="3143250"/>
            <a:ext cx="4143375" cy="47625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상승 참여: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일간 1%</a:t>
            </a:r>
            <a:endParaRPr lang="en-US" sz="1200" dirty="0"/>
          </a:p>
        </p:txBody>
      </p:sp>
      <p:sp>
        <p:nvSpPr>
          <p:cNvPr id="29" name="Text 22"/>
          <p:cNvSpPr/>
          <p:nvPr/>
        </p:nvSpPr>
        <p:spPr>
          <a:xfrm>
            <a:off x="6877050" y="3771900"/>
            <a:ext cx="4610100" cy="419100"/>
          </a:xfrm>
          <a:prstGeom prst="roundRect">
            <a:avLst>
              <a:gd name="adj" fmla="val 27273"/>
            </a:avLst>
          </a:prstGeom>
          <a:solidFill>
            <a:srgbClr val="A7F3D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Text 23"/>
          <p:cNvSpPr/>
          <p:nvPr/>
        </p:nvSpPr>
        <p:spPr>
          <a:xfrm>
            <a:off x="7200900" y="3886200"/>
            <a:ext cx="44159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65F4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80%+ 거래일 상승분 향유</a:t>
            </a:r>
            <a:endParaRPr lang="en-US" sz="1050" dirty="0"/>
          </a:p>
        </p:txBody>
      </p:sp>
      <p:pic>
        <p:nvPicPr>
          <p:cNvPr id="31" name="Image 5" descr="/var/folders/ky/3gqyhkyd7k16pwqdw48v0k400000gn/T/icon-bg-1gsgqpsk3-176830451568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676900"/>
            <a:ext cx="11277600" cy="7239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933450" y="5829300"/>
            <a:ext cx="51235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Takeaway</a:t>
            </a:r>
            <a:endParaRPr lang="en-US" sz="1200" dirty="0"/>
          </a:p>
        </p:txBody>
      </p:sp>
      <p:sp>
        <p:nvSpPr>
          <p:cNvPr id="33" name="Text 25"/>
          <p:cNvSpPr/>
          <p:nvPr/>
        </p:nvSpPr>
        <p:spPr>
          <a:xfrm>
            <a:off x="933450" y="6057900"/>
            <a:ext cx="57467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2세대 Daily OTM 전략은 시간 가치(Theta)를 매일 현금화하면서도 일간 상승 여력을 확보</a:t>
            </a:r>
            <a:endParaRPr lang="en-US" sz="1050" dirty="0"/>
          </a:p>
        </p:txBody>
      </p:sp>
      <p:pic>
        <p:nvPicPr>
          <p:cNvPr id="34" name="Image 6" descr="/var/folders/ky/3gqyhkyd7k16pwqdw48v0k400000gn/T/icon-icon-uooq8qdie-176830451501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" y="2152650"/>
            <a:ext cx="228600" cy="152400"/>
          </a:xfrm>
          <a:prstGeom prst="rect">
            <a:avLst/>
          </a:prstGeom>
        </p:spPr>
      </p:pic>
      <p:pic>
        <p:nvPicPr>
          <p:cNvPr id="35" name="Image 7" descr="/var/folders/ky/3gqyhkyd7k16pwqdw48v0k400000gn/T/icon-icon-tt5sluh0x-176830451507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" y="2724150"/>
            <a:ext cx="228600" cy="152400"/>
          </a:xfrm>
          <a:prstGeom prst="rect">
            <a:avLst/>
          </a:prstGeom>
        </p:spPr>
      </p:pic>
      <p:pic>
        <p:nvPicPr>
          <p:cNvPr id="36" name="Image 8" descr="/var/folders/ky/3gqyhkyd7k16pwqdw48v0k400000gn/T/icon-icon-3k15k72pn-176830451513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675" y="3305175"/>
            <a:ext cx="228600" cy="152400"/>
          </a:xfrm>
          <a:prstGeom prst="rect">
            <a:avLst/>
          </a:prstGeom>
        </p:spPr>
      </p:pic>
      <p:pic>
        <p:nvPicPr>
          <p:cNvPr id="37" name="Image 9" descr="/var/folders/ky/3gqyhkyd7k16pwqdw48v0k400000gn/T/icon-icon-apchksq92-176830451517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" y="3924300"/>
            <a:ext cx="133350" cy="133350"/>
          </a:xfrm>
          <a:prstGeom prst="rect">
            <a:avLst/>
          </a:prstGeom>
        </p:spPr>
      </p:pic>
      <p:pic>
        <p:nvPicPr>
          <p:cNvPr id="38" name="Image 10" descr="/var/folders/ky/3gqyhkyd7k16pwqdw48v0k400000gn/T/icon-icon-yabqs2l9i-176830451544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1350" y="2152650"/>
            <a:ext cx="228600" cy="152400"/>
          </a:xfrm>
          <a:prstGeom prst="rect">
            <a:avLst/>
          </a:prstGeom>
        </p:spPr>
      </p:pic>
      <p:pic>
        <p:nvPicPr>
          <p:cNvPr id="39" name="Image 11" descr="/var/folders/ky/3gqyhkyd7k16pwqdw48v0k400000gn/T/icon-icon-hbxgrp93j-176830451550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1350" y="2724150"/>
            <a:ext cx="228600" cy="152400"/>
          </a:xfrm>
          <a:prstGeom prst="rect">
            <a:avLst/>
          </a:prstGeom>
        </p:spPr>
      </p:pic>
      <p:pic>
        <p:nvPicPr>
          <p:cNvPr id="40" name="Image 12" descr="/var/folders/ky/3gqyhkyd7k16pwqdw48v0k400000gn/T/icon-icon-zbe9xd9l2-17683045155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0875" y="3305175"/>
            <a:ext cx="228600" cy="152400"/>
          </a:xfrm>
          <a:prstGeom prst="rect">
            <a:avLst/>
          </a:prstGeom>
        </p:spPr>
      </p:pic>
      <p:pic>
        <p:nvPicPr>
          <p:cNvPr id="41" name="Image 13" descr="/var/folders/ky/3gqyhkyd7k16pwqdw48v0k400000gn/T/icon-icon-fhd6pchgu-176830451562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1350" y="3924300"/>
            <a:ext cx="133350" cy="133350"/>
          </a:xfrm>
          <a:prstGeom prst="rect">
            <a:avLst/>
          </a:prstGeom>
        </p:spPr>
      </p:pic>
      <p:pic>
        <p:nvPicPr>
          <p:cNvPr id="42" name="Image 14" descr="/var/folders/ky/3gqyhkyd7k16pwqdw48v0k400000gn/T/icon-icon-w6msw9niq-176830451489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886450"/>
            <a:ext cx="17145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시나리오별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수익 구조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115793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Daily 1% OTM 룰의 실제 작동 방식</a:t>
            </a:r>
            <a:endParaRPr lang="en-US" sz="1200" dirty="0"/>
          </a:p>
        </p:txBody>
      </p:sp>
      <p:pic>
        <p:nvPicPr>
          <p:cNvPr id="5" name="Image 0" descr="/var/folders/ky/3gqyhkyd7k16pwqdw48v0k400000gn/T/icon-bg-oblf1b1z0-176830451789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71600"/>
            <a:ext cx="11277600" cy="21717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1600200"/>
            <a:ext cx="111328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 B: 지수 +2.0% 폭등 시</a:t>
            </a:r>
            <a:endParaRPr lang="en-US" sz="1350" dirty="0"/>
          </a:p>
        </p:txBody>
      </p:sp>
      <p:pic>
        <p:nvPicPr>
          <p:cNvPr id="7" name="Image 1" descr="/var/folders/ky/3gqyhkyd7k16pwqdw48v0k400000gn/T/icon-bg-icon-oiuvhsmxd-176830451824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434" y="2019300"/>
            <a:ext cx="762000" cy="762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81264" y="2857500"/>
            <a:ext cx="6440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지수 상승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673971" y="3048000"/>
            <a:ext cx="542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+2.0%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478834" y="2476500"/>
            <a:ext cx="342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</a:t>
            </a:r>
            <a:endParaRPr lang="en-US" sz="2700" dirty="0"/>
          </a:p>
        </p:txBody>
      </p:sp>
      <p:pic>
        <p:nvPicPr>
          <p:cNvPr id="11" name="Image 2" descr="/var/folders/ky/3gqyhkyd7k16pwqdw48v0k400000gn/T/icon-bg-icon-amrmi9lnv-176830451829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2019300"/>
            <a:ext cx="762000" cy="762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066258" y="2857500"/>
            <a:ext cx="78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1% 캡 적용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4974134" y="3048000"/>
            <a:ext cx="8340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9770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+1% Only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5960566" y="2476500"/>
            <a:ext cx="342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</a:t>
            </a:r>
            <a:endParaRPr lang="en-US" sz="2700" dirty="0"/>
          </a:p>
        </p:txBody>
      </p:sp>
      <p:pic>
        <p:nvPicPr>
          <p:cNvPr id="15" name="Image 3" descr="/var/folders/ky/3gqyhkyd7k16pwqdw48v0k400000gn/T/icon-bg-icon-0ffdxiqhc-176830451835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866" y="2019300"/>
            <a:ext cx="762000" cy="7620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511379" y="2857500"/>
            <a:ext cx="650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초과분 양도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6667202" y="3048000"/>
            <a:ext cx="3971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-1%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7370266" y="2476500"/>
            <a:ext cx="342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</a:t>
            </a:r>
            <a:endParaRPr lang="en-US" sz="2700" dirty="0"/>
          </a:p>
        </p:txBody>
      </p:sp>
      <p:pic>
        <p:nvPicPr>
          <p:cNvPr id="19" name="Image 4" descr="/var/folders/ky/3gqyhkyd7k16pwqdw48v0k400000gn/T/icon-bg-icon-lwq29jw08-176830451841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566" y="2019300"/>
            <a:ext cx="762000" cy="7620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982396" y="2857500"/>
            <a:ext cx="6440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수익</a:t>
            </a:r>
            <a:endParaRPr lang="en-US" sz="1050" dirty="0"/>
          </a:p>
        </p:txBody>
      </p:sp>
      <p:sp>
        <p:nvSpPr>
          <p:cNvPr id="21" name="Text 14"/>
          <p:cNvSpPr/>
          <p:nvPr/>
        </p:nvSpPr>
        <p:spPr>
          <a:xfrm>
            <a:off x="7898606" y="3048000"/>
            <a:ext cx="6957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+1% + α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457200" y="3771900"/>
            <a:ext cx="3657600" cy="2628900"/>
          </a:xfrm>
          <a:prstGeom prst="roundRect">
            <a:avLst>
              <a:gd name="adj" fmla="val 4348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Shape 16"/>
          <p:cNvSpPr/>
          <p:nvPr/>
        </p:nvSpPr>
        <p:spPr>
          <a:xfrm>
            <a:off x="457200" y="3790950"/>
            <a:ext cx="3657600" cy="0"/>
          </a:xfrm>
          <a:prstGeom prst="line">
            <a:avLst/>
          </a:prstGeom>
          <a:noFill/>
          <a:ln w="38100">
            <a:solidFill>
              <a:srgbClr val="10B981"/>
            </a:solidFill>
            <a:prstDash val="solid"/>
          </a:ln>
        </p:spPr>
      </p:sp>
      <p:sp>
        <p:nvSpPr>
          <p:cNvPr id="24" name="Text 17"/>
          <p:cNvSpPr/>
          <p:nvPr/>
        </p:nvSpPr>
        <p:spPr>
          <a:xfrm>
            <a:off x="647700" y="4000500"/>
            <a:ext cx="8498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 A</a:t>
            </a:r>
            <a:endParaRPr lang="en-US" sz="1200" dirty="0"/>
          </a:p>
        </p:txBody>
      </p:sp>
      <p:pic>
        <p:nvPicPr>
          <p:cNvPr id="25" name="Image 5" descr="/var/folders/ky/3gqyhkyd7k16pwqdw48v0k400000gn/T/icon-styled-span-m016qo179-176830451848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215" y="4000500"/>
            <a:ext cx="440085" cy="22860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3458498" y="4000500"/>
            <a:ext cx="49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BEST</a:t>
            </a:r>
            <a:endParaRPr lang="en-US" sz="900" dirty="0"/>
          </a:p>
        </p:txBody>
      </p:sp>
      <p:sp>
        <p:nvSpPr>
          <p:cNvPr id="27" name="Text 19"/>
          <p:cNvSpPr/>
          <p:nvPr/>
        </p:nvSpPr>
        <p:spPr>
          <a:xfrm>
            <a:off x="647700" y="4343400"/>
            <a:ext cx="3276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+0.5%</a:t>
            </a:r>
            <a:endParaRPr lang="en-US" sz="2250" dirty="0"/>
          </a:p>
        </p:txBody>
      </p:sp>
      <p:sp>
        <p:nvSpPr>
          <p:cNvPr id="28" name="Text 20"/>
          <p:cNvSpPr/>
          <p:nvPr/>
        </p:nvSpPr>
        <p:spPr>
          <a:xfrm>
            <a:off x="647700" y="4762500"/>
            <a:ext cx="3550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상승분 온전히 수익 + 프리미엄</a:t>
            </a:r>
            <a:endParaRPr lang="en-US" sz="1050" dirty="0"/>
          </a:p>
        </p:txBody>
      </p:sp>
      <p:sp>
        <p:nvSpPr>
          <p:cNvPr id="29" name="Text 21"/>
          <p:cNvSpPr/>
          <p:nvPr/>
        </p:nvSpPr>
        <p:spPr>
          <a:xfrm>
            <a:off x="4267200" y="3771900"/>
            <a:ext cx="3657600" cy="2628900"/>
          </a:xfrm>
          <a:prstGeom prst="roundRect">
            <a:avLst>
              <a:gd name="adj" fmla="val 4348"/>
            </a:avLst>
          </a:prstGeom>
          <a:solidFill>
            <a:srgbClr val="FFFBE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Shape 22"/>
          <p:cNvSpPr/>
          <p:nvPr/>
        </p:nvSpPr>
        <p:spPr>
          <a:xfrm>
            <a:off x="4267200" y="3790950"/>
            <a:ext cx="3657600" cy="0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</p:sp>
      <p:sp>
        <p:nvSpPr>
          <p:cNvPr id="31" name="Text 23"/>
          <p:cNvSpPr/>
          <p:nvPr/>
        </p:nvSpPr>
        <p:spPr>
          <a:xfrm>
            <a:off x="4457700" y="4000500"/>
            <a:ext cx="855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 B</a:t>
            </a:r>
            <a:endParaRPr lang="en-US" sz="1200" dirty="0"/>
          </a:p>
        </p:txBody>
      </p:sp>
      <p:pic>
        <p:nvPicPr>
          <p:cNvPr id="32" name="Image 6" descr="/var/folders/ky/3gqyhkyd7k16pwqdw48v0k400000gn/T/icon-styled-span-wg1ixpqlq-176830451856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170" y="4000500"/>
            <a:ext cx="377130" cy="228600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7357170" y="4000500"/>
            <a:ext cx="3771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CAP</a:t>
            </a:r>
            <a:endParaRPr lang="en-US" sz="900" dirty="0"/>
          </a:p>
        </p:txBody>
      </p:sp>
      <p:sp>
        <p:nvSpPr>
          <p:cNvPr id="34" name="Text 25"/>
          <p:cNvSpPr/>
          <p:nvPr/>
        </p:nvSpPr>
        <p:spPr>
          <a:xfrm>
            <a:off x="4457700" y="4343400"/>
            <a:ext cx="3276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>
                <a:solidFill>
                  <a:srgbClr val="D9770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+2.0%</a:t>
            </a:r>
            <a:endParaRPr lang="en-US" sz="2250" dirty="0"/>
          </a:p>
        </p:txBody>
      </p:sp>
      <p:sp>
        <p:nvSpPr>
          <p:cNvPr id="35" name="Text 26"/>
          <p:cNvSpPr/>
          <p:nvPr/>
        </p:nvSpPr>
        <p:spPr>
          <a:xfrm>
            <a:off x="4457700" y="4762500"/>
            <a:ext cx="35206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+1%만 수익, 나머지 포기</a:t>
            </a:r>
            <a:endParaRPr lang="en-US" sz="1050" dirty="0"/>
          </a:p>
        </p:txBody>
      </p:sp>
      <p:sp>
        <p:nvSpPr>
          <p:cNvPr id="36" name="Text 27"/>
          <p:cNvSpPr/>
          <p:nvPr/>
        </p:nvSpPr>
        <p:spPr>
          <a:xfrm>
            <a:off x="8077200" y="3771900"/>
            <a:ext cx="3657600" cy="2628900"/>
          </a:xfrm>
          <a:prstGeom prst="roundRect">
            <a:avLst>
              <a:gd name="adj" fmla="val 4348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Shape 28"/>
          <p:cNvSpPr/>
          <p:nvPr/>
        </p:nvSpPr>
        <p:spPr>
          <a:xfrm>
            <a:off x="8077200" y="3790950"/>
            <a:ext cx="3657600" cy="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</p:sp>
      <p:sp>
        <p:nvSpPr>
          <p:cNvPr id="38" name="Text 29"/>
          <p:cNvSpPr/>
          <p:nvPr/>
        </p:nvSpPr>
        <p:spPr>
          <a:xfrm>
            <a:off x="8267700" y="4000500"/>
            <a:ext cx="8522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 C</a:t>
            </a:r>
            <a:endParaRPr lang="en-US" sz="1200" dirty="0"/>
          </a:p>
        </p:txBody>
      </p:sp>
      <p:pic>
        <p:nvPicPr>
          <p:cNvPr id="39" name="Image 7" descr="/var/folders/ky/3gqyhkyd7k16pwqdw48v0k400000gn/T/icon-styled-span-6jjq688gi-176830451864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1457" y="4000500"/>
            <a:ext cx="362843" cy="22860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11181457" y="4000500"/>
            <a:ext cx="3628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방어</a:t>
            </a:r>
            <a:endParaRPr lang="en-US" sz="900" dirty="0"/>
          </a:p>
        </p:txBody>
      </p:sp>
      <p:sp>
        <p:nvSpPr>
          <p:cNvPr id="41" name="Text 31"/>
          <p:cNvSpPr/>
          <p:nvPr/>
        </p:nvSpPr>
        <p:spPr>
          <a:xfrm>
            <a:off x="8267700" y="4343400"/>
            <a:ext cx="3276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-1.0%</a:t>
            </a:r>
            <a:endParaRPr lang="en-US" sz="2250" dirty="0"/>
          </a:p>
        </p:txBody>
      </p:sp>
      <p:sp>
        <p:nvSpPr>
          <p:cNvPr id="42" name="Text 32"/>
          <p:cNvSpPr/>
          <p:nvPr/>
        </p:nvSpPr>
        <p:spPr>
          <a:xfrm>
            <a:off x="8267700" y="4762500"/>
            <a:ext cx="355263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프리미엄으로 손실 일부 상쇄</a:t>
            </a:r>
            <a:endParaRPr lang="en-US" sz="1050" dirty="0"/>
          </a:p>
        </p:txBody>
      </p:sp>
      <p:pic>
        <p:nvPicPr>
          <p:cNvPr id="43" name="Image 8" descr="/var/folders/ky/3gqyhkyd7k16pwqdw48v0k400000gn/T/icon-icon-1s1jy2y87-176830451800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2559" y="2228850"/>
            <a:ext cx="285750" cy="342900"/>
          </a:xfrm>
          <a:prstGeom prst="rect">
            <a:avLst/>
          </a:prstGeom>
        </p:spPr>
      </p:pic>
      <p:pic>
        <p:nvPicPr>
          <p:cNvPr id="44" name="Image 9" descr="/var/folders/ky/3gqyhkyd7k16pwqdw48v0k400000gn/T/icon-icon-vwi31tg8y-176830451806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6134" y="2228850"/>
            <a:ext cx="250031" cy="342900"/>
          </a:xfrm>
          <a:prstGeom prst="rect">
            <a:avLst/>
          </a:prstGeom>
        </p:spPr>
      </p:pic>
      <p:pic>
        <p:nvPicPr>
          <p:cNvPr id="45" name="Image 10" descr="/var/folders/ky/3gqyhkyd7k16pwqdw48v0k400000gn/T/icon-icon-ptsjkoz83-176830451812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6132" y="2228850"/>
            <a:ext cx="321469" cy="342900"/>
          </a:xfrm>
          <a:prstGeom prst="rect">
            <a:avLst/>
          </a:prstGeom>
        </p:spPr>
      </p:pic>
      <p:pic>
        <p:nvPicPr>
          <p:cNvPr id="46" name="Image 11" descr="/var/folders/ky/3gqyhkyd7k16pwqdw48v0k400000gn/T/icon-icon-vx488od2h-176830451817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3691" y="2228850"/>
            <a:ext cx="28575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TIGER의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EA58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타겟 프리미엄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전략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116409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왜 100% 옵션 매도 대신 10~20%만 매도하는가?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371600"/>
            <a:ext cx="5492800" cy="4648200"/>
          </a:xfrm>
          <a:prstGeom prst="roundRect">
            <a:avLst>
              <a:gd name="adj" fmla="val 327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80358" y="2152650"/>
            <a:ext cx="52464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TIGER 자산 배분</a:t>
            </a:r>
            <a:endParaRPr lang="en-US" sz="1350" dirty="0"/>
          </a:p>
        </p:txBody>
      </p:sp>
      <p:pic>
        <p:nvPicPr>
          <p:cNvPr id="7" name="Image 0" descr="/var/folders/ky/3gqyhkyd7k16pwqdw48v0k400000gn/T/icon-svg-qyjcrr58s-176830452106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025" y="2571750"/>
            <a:ext cx="2667000" cy="26670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54800" y="1371600"/>
            <a:ext cx="5480000" cy="1104900"/>
          </a:xfrm>
          <a:prstGeom prst="roundRect">
            <a:avLst>
              <a:gd name="adj" fmla="val 10345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6273850" y="1371600"/>
            <a:ext cx="0" cy="110490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</p:sp>
      <p:pic>
        <p:nvPicPr>
          <p:cNvPr id="10" name="Image 1" descr="/var/folders/ky/3gqyhkyd7k16pwqdw48v0k400000gn/T/icon-bg-icon-vzs3lzpf7-176830452115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400" y="1562100"/>
            <a:ext cx="228600" cy="228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826300" y="1562100"/>
            <a:ext cx="16783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나스닥 지수 추종 90%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483400" y="1866900"/>
            <a:ext cx="534593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매도 없이 지수 상승분 100% 참여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483400" y="2133600"/>
            <a:ext cx="527349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900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 강세장에서 수익 극대화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254800" y="2628900"/>
            <a:ext cx="5480000" cy="1104900"/>
          </a:xfrm>
          <a:prstGeom prst="roundRect">
            <a:avLst>
              <a:gd name="adj" fmla="val 10345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1"/>
          <p:cNvSpPr/>
          <p:nvPr/>
        </p:nvSpPr>
        <p:spPr>
          <a:xfrm>
            <a:off x="6273850" y="2628900"/>
            <a:ext cx="0" cy="1104900"/>
          </a:xfrm>
          <a:prstGeom prst="line">
            <a:avLst/>
          </a:prstGeom>
          <a:noFill/>
          <a:ln w="38100">
            <a:solidFill>
              <a:srgbClr val="10B981"/>
            </a:solidFill>
            <a:prstDash val="solid"/>
          </a:ln>
        </p:spPr>
      </p:sp>
      <p:pic>
        <p:nvPicPr>
          <p:cNvPr id="16" name="Image 2" descr="/var/folders/ky/3gqyhkyd7k16pwqdw48v0k400000gn/T/icon-bg-icon-aftiypodx-176830452120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0" y="2819400"/>
            <a:ext cx="228600" cy="2286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826300" y="2819400"/>
            <a:ext cx="14437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매도 10~20%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6483400" y="3124200"/>
            <a:ext cx="532493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 15% 목표 분배금 확보용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6483400" y="3390900"/>
            <a:ext cx="523920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900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 최소한의 상방 제한</a:t>
            </a:r>
            <a:endParaRPr lang="en-US" sz="900" dirty="0"/>
          </a:p>
        </p:txBody>
      </p:sp>
      <p:sp>
        <p:nvSpPr>
          <p:cNvPr id="20" name="Text 15"/>
          <p:cNvSpPr/>
          <p:nvPr/>
        </p:nvSpPr>
        <p:spPr>
          <a:xfrm>
            <a:off x="6254800" y="3886200"/>
            <a:ext cx="5480000" cy="1066800"/>
          </a:xfrm>
          <a:prstGeom prst="roundRect">
            <a:avLst>
              <a:gd name="adj" fmla="val 10714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6445300" y="4076700"/>
            <a:ext cx="5304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Core Philosophy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445300" y="4381500"/>
            <a:ext cx="545904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"인컴보다 성장이 우선" (Growth over Income)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445300" y="4572000"/>
            <a:ext cx="54770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상승장(Bull Market)에서 지수 추종력 우수</a:t>
            </a:r>
            <a:endParaRPr lang="en-US" sz="1050" dirty="0"/>
          </a:p>
        </p:txBody>
      </p:sp>
      <p:pic>
        <p:nvPicPr>
          <p:cNvPr id="24" name="Image 3" descr="/var/folders/ky/3gqyhkyd7k16pwqdw48v0k400000gn/T/icon-styled-span-mqbkkipzt-176830452125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820" y="6219825"/>
            <a:ext cx="1081980" cy="18097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492800" y="6219825"/>
            <a:ext cx="12420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125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미래에셋자산운용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457200"/>
            <a:ext cx="2578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2026년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시장 전망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30015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소프트 랜딩 + AI 2차 붐 = Sweet Spot</a:t>
            </a:r>
            <a:endParaRPr lang="en-US" sz="1200" dirty="0"/>
          </a:p>
        </p:txBody>
      </p:sp>
      <p:pic>
        <p:nvPicPr>
          <p:cNvPr id="5" name="Image 0" descr="/var/folders/ky/3gqyhkyd7k16pwqdw48v0k400000gn/T/icon-styled-span-ijkkhmpca-176830452342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1909" y="962025"/>
            <a:ext cx="1702891" cy="180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31182" y="962025"/>
            <a:ext cx="190434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125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Goldman Sachs 2026 Outlook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457200" y="1371600"/>
            <a:ext cx="7319516" cy="4152900"/>
          </a:xfrm>
          <a:prstGeom prst="roundRect">
            <a:avLst>
              <a:gd name="adj" fmla="val 3670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8" name="Image 1" descr="/var/folders/ky/3gqyhkyd7k16pwqdw48v0k400000gn/T/icon-svg-ca25hbpo4-176830452350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6858000" cy="3619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81516" y="1371600"/>
            <a:ext cx="3653284" cy="1219200"/>
          </a:xfrm>
          <a:prstGeom prst="roundRect">
            <a:avLst>
              <a:gd name="adj" fmla="val 9375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8100566" y="1371600"/>
            <a:ext cx="0" cy="121920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538716" y="1562100"/>
            <a:ext cx="31998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S&amp;P 500 목표</a:t>
            </a:r>
            <a:endParaRPr lang="en-US" sz="1200" dirty="0"/>
          </a:p>
        </p:txBody>
      </p:sp>
      <p:pic>
        <p:nvPicPr>
          <p:cNvPr id="12" name="Image 2" descr="/var/folders/ky/3gqyhkyd7k16pwqdw48v0k400000gn/T/icon-icon-3om8t9hwg-176830452363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16" y="1609725"/>
            <a:ext cx="152400" cy="1524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10116" y="1866900"/>
            <a:ext cx="323418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7,600pt</a:t>
            </a:r>
            <a:endParaRPr lang="en-US" sz="2250" dirty="0"/>
          </a:p>
        </p:txBody>
      </p:sp>
      <p:sp>
        <p:nvSpPr>
          <p:cNvPr id="14" name="Text 9"/>
          <p:cNvSpPr/>
          <p:nvPr/>
        </p:nvSpPr>
        <p:spPr>
          <a:xfrm>
            <a:off x="8310116" y="2209800"/>
            <a:ext cx="34422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 10~12% 상승 여력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8081516" y="2743200"/>
            <a:ext cx="3653284" cy="876300"/>
          </a:xfrm>
          <a:prstGeom prst="roundRect">
            <a:avLst>
              <a:gd name="adj" fmla="val 13043"/>
            </a:avLst>
          </a:prstGeom>
          <a:solidFill>
            <a:srgbClr val="FAF5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1"/>
          <p:cNvSpPr/>
          <p:nvPr/>
        </p:nvSpPr>
        <p:spPr>
          <a:xfrm>
            <a:off x="8100566" y="2743200"/>
            <a:ext cx="0" cy="876300"/>
          </a:xfrm>
          <a:prstGeom prst="line">
            <a:avLst/>
          </a:prstGeom>
          <a:noFill/>
          <a:ln w="38100">
            <a:solidFill>
              <a:srgbClr val="A855F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576816" y="2933700"/>
            <a:ext cx="31103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2차 붐</a:t>
            </a:r>
            <a:endParaRPr lang="en-US" sz="1200" dirty="0"/>
          </a:p>
        </p:txBody>
      </p:sp>
      <p:pic>
        <p:nvPicPr>
          <p:cNvPr id="18" name="Image 3" descr="/var/folders/ky/3gqyhkyd7k16pwqdw48v0k400000gn/T/icon-icon-c6acvnqxr-176830452374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16" y="2981325"/>
            <a:ext cx="190500" cy="1524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310116" y="3238500"/>
            <a:ext cx="35102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Capex → SW 매출 실현 원년</a:t>
            </a:r>
            <a:endParaRPr lang="en-US" sz="1050" dirty="0"/>
          </a:p>
        </p:txBody>
      </p:sp>
      <p:sp>
        <p:nvSpPr>
          <p:cNvPr id="20" name="Text 14"/>
          <p:cNvSpPr/>
          <p:nvPr/>
        </p:nvSpPr>
        <p:spPr>
          <a:xfrm>
            <a:off x="8081516" y="3771900"/>
            <a:ext cx="3653284" cy="1066800"/>
          </a:xfrm>
          <a:prstGeom prst="roundRect">
            <a:avLst>
              <a:gd name="adj" fmla="val 10714"/>
            </a:avLst>
          </a:prstGeom>
          <a:solidFill>
            <a:srgbClr val="FFFBE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5"/>
          <p:cNvSpPr/>
          <p:nvPr/>
        </p:nvSpPr>
        <p:spPr>
          <a:xfrm>
            <a:off x="8100566" y="3771900"/>
            <a:ext cx="0" cy="1066800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8538716" y="3962400"/>
            <a:ext cx="31770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Sweet Spot</a:t>
            </a:r>
            <a:endParaRPr lang="en-US" sz="1200" dirty="0"/>
          </a:p>
        </p:txBody>
      </p:sp>
      <p:pic>
        <p:nvPicPr>
          <p:cNvPr id="23" name="Image 4" descr="/var/folders/ky/3gqyhkyd7k16pwqdw48v0k400000gn/T/icon-icon-x4duh12za-176830452386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116" y="4010025"/>
            <a:ext cx="152400" cy="1524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310116" y="4267200"/>
            <a:ext cx="323418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고변동성 + 완만한 상승</a:t>
            </a:r>
            <a:endParaRPr lang="en-US" sz="105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커버드콜 최적 환경</a:t>
            </a:r>
            <a:endParaRPr lang="en-US" sz="1050" dirty="0"/>
          </a:p>
        </p:txBody>
      </p:sp>
      <p:pic>
        <p:nvPicPr>
          <p:cNvPr id="25" name="Image 5" descr="/var/folders/ky/3gqyhkyd7k16pwqdw48v0k400000gn/T/icon-bg-vpc1e5gxw-176830452392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676900"/>
            <a:ext cx="11277600" cy="72390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933450" y="5829300"/>
            <a:ext cx="48116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Takeaway</a:t>
            </a:r>
            <a:endParaRPr lang="en-US" sz="1200" dirty="0"/>
          </a:p>
        </p:txBody>
      </p:sp>
      <p:sp>
        <p:nvSpPr>
          <p:cNvPr id="27" name="Text 19"/>
          <p:cNvSpPr/>
          <p:nvPr/>
        </p:nvSpPr>
        <p:spPr>
          <a:xfrm>
            <a:off x="933450" y="6057900"/>
            <a:ext cx="535666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2026년 예상되는 "고변동성 + 완만 상승" 국면은 데일리 커버드콜 전략 Sweet Spot</a:t>
            </a:r>
            <a:endParaRPr lang="en-US" sz="1050" dirty="0"/>
          </a:p>
        </p:txBody>
      </p:sp>
      <p:pic>
        <p:nvPicPr>
          <p:cNvPr id="28" name="Image 6" descr="/var/folders/ky/3gqyhkyd7k16pwqdw48v0k400000gn/T/icon-icon-vljicz2qw-176830452400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886450"/>
            <a:ext cx="17145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ky/3gqyhkyd7k16pwqdw48v0k400000gn/T/icon-bg-0v7gttpb1-17683045262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35584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KODEX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수익률 시나리오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14400"/>
            <a:ext cx="38968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BFDB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2026년 시장 상황별 예상 성과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7200" y="1371600"/>
            <a:ext cx="11277600" cy="4648200"/>
          </a:xfrm>
          <a:prstGeom prst="roundRect">
            <a:avLst>
              <a:gd name="adj" fmla="val 3279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95325" y="1609725"/>
            <a:ext cx="2027486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722811" y="1609725"/>
            <a:ext cx="1581448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나스닥100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304258" y="1609725"/>
            <a:ext cx="1388715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분배율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692973" y="1609725"/>
            <a:ext cx="1388715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주가변동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081689" y="1609725"/>
            <a:ext cx="2377678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총수익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9459367" y="1609725"/>
            <a:ext cx="2037308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평가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95325" y="2033588"/>
            <a:ext cx="2027486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강세장 (Bull)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2722811" y="2033588"/>
            <a:ext cx="158144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ADE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+20%+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304258" y="2033588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15~18%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692973" y="2033588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+5~8%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081689" y="2033588"/>
            <a:ext cx="237767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+20~26%</a:t>
            </a:r>
            <a:endParaRPr lang="en-US" sz="1500" dirty="0"/>
          </a:p>
        </p:txBody>
      </p:sp>
      <p:pic>
        <p:nvPicPr>
          <p:cNvPr id="17" name="Image 1" descr="/var/folders/ky/3gqyhkyd7k16pwqdw48v0k400000gn/T/icon-styled-span-x19bqbp3w-176830452658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304" y="2209800"/>
            <a:ext cx="751433" cy="23812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0040154" y="2209800"/>
            <a:ext cx="875734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CD34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지수 대비 ↓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695325" y="2614613"/>
            <a:ext cx="2027486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완만상승 ⭐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2722811" y="2614613"/>
            <a:ext cx="1581448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+10%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4304258" y="2614613"/>
            <a:ext cx="1388715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16~20%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692973" y="2614613"/>
            <a:ext cx="1388715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+8~10%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7081689" y="2614613"/>
            <a:ext cx="2377678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+24~30%</a:t>
            </a:r>
            <a:endParaRPr lang="en-US" sz="1800" dirty="0"/>
          </a:p>
        </p:txBody>
      </p:sp>
      <p:pic>
        <p:nvPicPr>
          <p:cNvPr id="24" name="Image 2" descr="/var/folders/ky/3gqyhkyd7k16pwqdw48v0k400000gn/T/icon-styled-span-hvmqr3nrr-176830452662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679" y="2809875"/>
            <a:ext cx="846534" cy="238125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9990386" y="2809875"/>
            <a:ext cx="975122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SWEET SPOT</a:t>
            </a:r>
            <a:endParaRPr lang="en-US" sz="900" dirty="0"/>
          </a:p>
        </p:txBody>
      </p:sp>
      <p:sp>
        <p:nvSpPr>
          <p:cNvPr id="26" name="Text 21"/>
          <p:cNvSpPr/>
          <p:nvPr/>
        </p:nvSpPr>
        <p:spPr>
          <a:xfrm>
            <a:off x="695325" y="3233738"/>
            <a:ext cx="2027486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횡보장 (Flat)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2722811" y="3233738"/>
            <a:ext cx="158144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0%</a:t>
            </a:r>
            <a:endParaRPr lang="en-US" sz="1050" dirty="0"/>
          </a:p>
        </p:txBody>
      </p:sp>
      <p:sp>
        <p:nvSpPr>
          <p:cNvPr id="28" name="Text 23"/>
          <p:cNvSpPr/>
          <p:nvPr/>
        </p:nvSpPr>
        <p:spPr>
          <a:xfrm>
            <a:off x="4304258" y="3233738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18~22%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5692973" y="3233738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-2~+2%</a:t>
            </a:r>
            <a:endParaRPr lang="en-US" sz="1050" dirty="0"/>
          </a:p>
        </p:txBody>
      </p:sp>
      <p:sp>
        <p:nvSpPr>
          <p:cNvPr id="30" name="Text 25"/>
          <p:cNvSpPr/>
          <p:nvPr/>
        </p:nvSpPr>
        <p:spPr>
          <a:xfrm>
            <a:off x="7081689" y="3233738"/>
            <a:ext cx="237767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+16~24%</a:t>
            </a:r>
            <a:endParaRPr lang="en-US" sz="1500" dirty="0"/>
          </a:p>
        </p:txBody>
      </p:sp>
      <p:pic>
        <p:nvPicPr>
          <p:cNvPr id="31" name="Image 3" descr="/var/folders/ky/3gqyhkyd7k16pwqdw48v0k400000gn/T/icon-styled-span-lww95uspf-176830452669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154" y="3409950"/>
            <a:ext cx="865733" cy="23812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9976574" y="3409950"/>
            <a:ext cx="1002893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지수 대비 ↑↑</a:t>
            </a:r>
            <a:endParaRPr lang="en-US" sz="900" dirty="0"/>
          </a:p>
        </p:txBody>
      </p:sp>
      <p:sp>
        <p:nvSpPr>
          <p:cNvPr id="33" name="Text 27"/>
          <p:cNvSpPr/>
          <p:nvPr/>
        </p:nvSpPr>
        <p:spPr>
          <a:xfrm>
            <a:off x="695325" y="3814763"/>
            <a:ext cx="2027486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하락장 (Bear)</a:t>
            </a:r>
            <a:endParaRPr lang="en-US" sz="1050" dirty="0"/>
          </a:p>
        </p:txBody>
      </p:sp>
      <p:sp>
        <p:nvSpPr>
          <p:cNvPr id="34" name="Text 28"/>
          <p:cNvSpPr/>
          <p:nvPr/>
        </p:nvSpPr>
        <p:spPr>
          <a:xfrm>
            <a:off x="2722811" y="3814763"/>
            <a:ext cx="158144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8717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-10%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4304258" y="3814763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20~25%</a:t>
            </a:r>
            <a:endParaRPr lang="en-US" sz="1050" dirty="0"/>
          </a:p>
        </p:txBody>
      </p:sp>
      <p:sp>
        <p:nvSpPr>
          <p:cNvPr id="36" name="Text 30"/>
          <p:cNvSpPr/>
          <p:nvPr/>
        </p:nvSpPr>
        <p:spPr>
          <a:xfrm>
            <a:off x="5692973" y="3814763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-10%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7081689" y="3814763"/>
            <a:ext cx="237767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+10~15%</a:t>
            </a:r>
            <a:endParaRPr lang="en-US" sz="1500" dirty="0"/>
          </a:p>
        </p:txBody>
      </p:sp>
      <p:pic>
        <p:nvPicPr>
          <p:cNvPr id="38" name="Image 4" descr="/var/folders/ky/3gqyhkyd7k16pwqdw48v0k400000gn/T/icon-styled-span-s9oesz3fb-176830452675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379" y="3990975"/>
            <a:ext cx="605135" cy="238125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10126087" y="3990975"/>
            <a:ext cx="70371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수익 창출</a:t>
            </a:r>
            <a:endParaRPr lang="en-US" sz="900" dirty="0"/>
          </a:p>
        </p:txBody>
      </p:sp>
      <p:sp>
        <p:nvSpPr>
          <p:cNvPr id="40" name="Text 33"/>
          <p:cNvSpPr/>
          <p:nvPr/>
        </p:nvSpPr>
        <p:spPr>
          <a:xfrm>
            <a:off x="695325" y="4395788"/>
            <a:ext cx="2027486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폭락장 (Crash)</a:t>
            </a:r>
            <a:endParaRPr lang="en-US" sz="1050" dirty="0"/>
          </a:p>
        </p:txBody>
      </p:sp>
      <p:sp>
        <p:nvSpPr>
          <p:cNvPr id="41" name="Text 34"/>
          <p:cNvSpPr/>
          <p:nvPr/>
        </p:nvSpPr>
        <p:spPr>
          <a:xfrm>
            <a:off x="2722811" y="4395788"/>
            <a:ext cx="1581448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-20%-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304258" y="4395788"/>
            <a:ext cx="1388715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25%+</a:t>
            </a:r>
            <a:endParaRPr lang="en-US" sz="1050" dirty="0"/>
          </a:p>
        </p:txBody>
      </p:sp>
      <p:sp>
        <p:nvSpPr>
          <p:cNvPr id="43" name="Text 36"/>
          <p:cNvSpPr/>
          <p:nvPr/>
        </p:nvSpPr>
        <p:spPr>
          <a:xfrm>
            <a:off x="5692973" y="4395788"/>
            <a:ext cx="1388715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-20%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7081689" y="4395788"/>
            <a:ext cx="2377678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+5% 내외</a:t>
            </a:r>
            <a:endParaRPr lang="en-US" sz="1500" dirty="0"/>
          </a:p>
        </p:txBody>
      </p:sp>
      <p:pic>
        <p:nvPicPr>
          <p:cNvPr id="45" name="Image 5" descr="/var/folders/ky/3gqyhkyd7k16pwqdw48v0k400000gn/T/icon-styled-span-b5ov6otp7-176830452681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5379" y="4572000"/>
            <a:ext cx="605135" cy="238125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10126087" y="4572000"/>
            <a:ext cx="70371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손실 축소</a:t>
            </a:r>
            <a:endParaRPr lang="en-US" sz="900" dirty="0"/>
          </a:p>
        </p:txBody>
      </p:sp>
      <p:sp>
        <p:nvSpPr>
          <p:cNvPr id="47" name="Text 39"/>
          <p:cNvSpPr/>
          <p:nvPr/>
        </p:nvSpPr>
        <p:spPr>
          <a:xfrm>
            <a:off x="666750" y="6191250"/>
            <a:ext cx="30943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분배율이 높아도 주가 하락 시 총수익 감소 가능</a:t>
            </a:r>
            <a:endParaRPr lang="en-US" sz="1050" dirty="0"/>
          </a:p>
        </p:txBody>
      </p:sp>
      <p:pic>
        <p:nvPicPr>
          <p:cNvPr id="48" name="Image 6" descr="/var/folders/ky/3gqyhkyd7k16pwqdw48v0k400000gn/T/icon-styled-span-75p788b4n-176830452692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1027" y="6172200"/>
            <a:ext cx="1133773" cy="228600"/>
          </a:xfrm>
          <a:prstGeom prst="rect">
            <a:avLst/>
          </a:prstGeom>
        </p:spPr>
      </p:pic>
      <p:sp>
        <p:nvSpPr>
          <p:cNvPr id="49" name="Text 40"/>
          <p:cNvSpPr/>
          <p:nvPr/>
        </p:nvSpPr>
        <p:spPr>
          <a:xfrm>
            <a:off x="10502444" y="6172200"/>
            <a:ext cx="1330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삼성자산운용</a:t>
            </a:r>
            <a:endParaRPr lang="en-US" sz="900" dirty="0"/>
          </a:p>
        </p:txBody>
      </p:sp>
      <p:pic>
        <p:nvPicPr>
          <p:cNvPr id="50" name="Image 7" descr="/var/folders/ky/3gqyhkyd7k16pwqdw48v0k400000gn/T/icon-icon-598iuuhr4-176830452687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6229350"/>
            <a:ext cx="133350" cy="133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위험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 분석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115702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보이지 않는 비용과 리스크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447800"/>
            <a:ext cx="3606701" cy="4953000"/>
          </a:xfrm>
          <a:prstGeom prst="roundRect">
            <a:avLst>
              <a:gd name="adj" fmla="val 4225"/>
            </a:avLst>
          </a:prstGeom>
          <a:solidFill>
            <a:srgbClr val="FEF2F2"/>
          </a:solidFill>
          <a:ln w="9525">
            <a:solidFill>
              <a:srgbClr val="FECAC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0" descr="/var/folders/ky/3gqyhkyd7k16pwqdw48v0k400000gn/T/icon-bg-icon-xhd7cn5p8-17683045290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685925"/>
            <a:ext cx="533400" cy="5334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95325" y="2371725"/>
            <a:ext cx="33661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B91C1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변동성 드래그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95325" y="2752725"/>
            <a:ext cx="3130451" cy="990600"/>
          </a:xfrm>
          <a:prstGeom prst="roundRect">
            <a:avLst>
              <a:gd name="adj" fmla="val 1153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47725" y="2905125"/>
            <a:ext cx="302796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Aft>
                <a:spcPts val="600"/>
              </a:spcAft>
              <a:buNone/>
            </a:pPr>
            <a:r>
              <a:rPr lang="en-US" sz="9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예시: 월 -2% → 화 +2%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47725" y="3133725"/>
            <a:ext cx="30006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지수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~0%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47725" y="3400425"/>
            <a:ext cx="29606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KODEX</a:t>
            </a:r>
            <a:pPr algn="l" indent="0" marL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105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-1%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47725" y="3895725"/>
            <a:ext cx="316664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"녹아내림" 현상 누적</a:t>
            </a:r>
            <a:endParaRPr lang="en-US" sz="900" dirty="0"/>
          </a:p>
        </p:txBody>
      </p:sp>
      <p:pic>
        <p:nvPicPr>
          <p:cNvPr id="13" name="Image 1" descr="/var/folders/ky/3gqyhkyd7k16pwqdw48v0k400000gn/T/icon-icon-holwup8s2-176830452914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924300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292501" y="1447800"/>
            <a:ext cx="3606850" cy="4953000"/>
          </a:xfrm>
          <a:prstGeom prst="roundRect">
            <a:avLst>
              <a:gd name="adj" fmla="val 4225"/>
            </a:avLst>
          </a:prstGeom>
          <a:solidFill>
            <a:srgbClr val="FFFBEB"/>
          </a:solidFill>
          <a:ln w="9525">
            <a:solidFill>
              <a:srgbClr val="FDE68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5" name="Image 2" descr="/var/folders/ky/3gqyhkyd7k16pwqdw48v0k400000gn/T/icon-bg-icon-2s8ktkn0c-176830452921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626" y="1685925"/>
            <a:ext cx="533400" cy="5334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530626" y="2371725"/>
            <a:ext cx="333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환율 리스크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4530626" y="2752725"/>
            <a:ext cx="3130600" cy="647700"/>
          </a:xfrm>
          <a:prstGeom prst="roundRect">
            <a:avLst>
              <a:gd name="adj" fmla="val 1176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3"/>
          <p:cNvSpPr/>
          <p:nvPr/>
        </p:nvSpPr>
        <p:spPr>
          <a:xfrm>
            <a:off x="4644926" y="2867025"/>
            <a:ext cx="300058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현재 환율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4644926" y="3019425"/>
            <a:ext cx="30805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9770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1,400원대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4530626" y="3514725"/>
            <a:ext cx="3130600" cy="323850"/>
          </a:xfrm>
          <a:prstGeom prst="roundRect">
            <a:avLst>
              <a:gd name="adj" fmla="val 23529"/>
            </a:avLst>
          </a:prstGeom>
          <a:solidFill>
            <a:srgbClr val="F0FDF4"/>
          </a:solidFill>
          <a:ln w="9525">
            <a:solidFill>
              <a:srgbClr val="BBF7D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4768751" y="3600450"/>
            <a:ext cx="302277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위기 시 달러 강세 → 방어</a:t>
            </a:r>
            <a:endParaRPr lang="en-US" sz="900" dirty="0"/>
          </a:p>
        </p:txBody>
      </p:sp>
      <p:pic>
        <p:nvPicPr>
          <p:cNvPr id="22" name="Image 3" descr="/var/folders/ky/3gqyhkyd7k16pwqdw48v0k400000gn/T/icon-icon-eom7wdt0g-17683045293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51" y="3629025"/>
            <a:ext cx="114300" cy="1143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4530626" y="3914775"/>
            <a:ext cx="3130600" cy="323850"/>
          </a:xfrm>
          <a:prstGeom prst="roundRect">
            <a:avLst>
              <a:gd name="adj" fmla="val 23529"/>
            </a:avLst>
          </a:prstGeom>
          <a:solidFill>
            <a:srgbClr val="FEF2F2"/>
          </a:solidFill>
          <a:ln w="9525">
            <a:solidFill>
              <a:srgbClr val="FECAC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18"/>
          <p:cNvSpPr/>
          <p:nvPr/>
        </p:nvSpPr>
        <p:spPr>
          <a:xfrm>
            <a:off x="4768751" y="4000500"/>
            <a:ext cx="297477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B91C1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달러 약세 시 환차손</a:t>
            </a:r>
            <a:endParaRPr lang="en-US" sz="900" dirty="0"/>
          </a:p>
        </p:txBody>
      </p:sp>
      <p:pic>
        <p:nvPicPr>
          <p:cNvPr id="25" name="Image 4" descr="/var/folders/ky/3gqyhkyd7k16pwqdw48v0k400000gn/T/icon-icon-xirqhk5tr-176830452949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351" y="4029075"/>
            <a:ext cx="114300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127950" y="1447800"/>
            <a:ext cx="3606701" cy="4953000"/>
          </a:xfrm>
          <a:prstGeom prst="roundRect">
            <a:avLst>
              <a:gd name="adj" fmla="val 4225"/>
            </a:avLst>
          </a:prstGeom>
          <a:solidFill>
            <a:srgbClr val="FAF5FF"/>
          </a:solidFill>
          <a:ln w="9525">
            <a:solidFill>
              <a:srgbClr val="E9D5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7" name="Image 5" descr="/var/folders/ky/3gqyhkyd7k16pwqdw48v0k400000gn/T/icon-bg-icon-qsiybirtu-176830452957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075" y="1685925"/>
            <a:ext cx="533400" cy="5334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366075" y="2371725"/>
            <a:ext cx="32947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이슈</a:t>
            </a:r>
            <a:endParaRPr lang="en-US" sz="1500" dirty="0"/>
          </a:p>
        </p:txBody>
      </p:sp>
      <p:sp>
        <p:nvSpPr>
          <p:cNvPr id="29" name="Text 21"/>
          <p:cNvSpPr/>
          <p:nvPr/>
        </p:nvSpPr>
        <p:spPr>
          <a:xfrm>
            <a:off x="8366075" y="2752725"/>
            <a:ext cx="3130451" cy="3810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Text 22"/>
          <p:cNvSpPr/>
          <p:nvPr/>
        </p:nvSpPr>
        <p:spPr>
          <a:xfrm>
            <a:off x="8366075" y="2752725"/>
            <a:ext cx="3130451" cy="3810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분배금 과세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333E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15.4%</a:t>
            </a:r>
            <a:endParaRPr lang="en-US" sz="1200" dirty="0"/>
          </a:p>
        </p:txBody>
      </p:sp>
      <p:sp>
        <p:nvSpPr>
          <p:cNvPr id="31" name="Text 23"/>
          <p:cNvSpPr/>
          <p:nvPr/>
        </p:nvSpPr>
        <p:spPr>
          <a:xfrm>
            <a:off x="8366075" y="3248025"/>
            <a:ext cx="3130451" cy="3810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2" name="Text 24"/>
          <p:cNvSpPr/>
          <p:nvPr/>
        </p:nvSpPr>
        <p:spPr>
          <a:xfrm>
            <a:off x="8366075" y="3248025"/>
            <a:ext cx="3130451" cy="3810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종합과세 MAX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49.5%</a:t>
            </a:r>
            <a:endParaRPr lang="en-US" sz="1200" dirty="0"/>
          </a:p>
        </p:txBody>
      </p:sp>
      <p:sp>
        <p:nvSpPr>
          <p:cNvPr id="33" name="Text 25"/>
          <p:cNvSpPr/>
          <p:nvPr/>
        </p:nvSpPr>
        <p:spPr>
          <a:xfrm>
            <a:off x="8366075" y="3743325"/>
            <a:ext cx="3130451" cy="438150"/>
          </a:xfrm>
          <a:prstGeom prst="roundRect">
            <a:avLst>
              <a:gd name="adj" fmla="val 17391"/>
            </a:avLst>
          </a:prstGeom>
          <a:solidFill>
            <a:srgbClr val="ECFDF5"/>
          </a:solidFill>
          <a:ln w="9525">
            <a:solidFill>
              <a:srgbClr val="A7F3D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26"/>
          <p:cNvSpPr/>
          <p:nvPr/>
        </p:nvSpPr>
        <p:spPr>
          <a:xfrm>
            <a:off x="8661350" y="3867150"/>
            <a:ext cx="28863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ISA/연금 필수</a:t>
            </a:r>
            <a:endParaRPr lang="en-US" sz="1050" dirty="0"/>
          </a:p>
        </p:txBody>
      </p:sp>
      <p:pic>
        <p:nvPicPr>
          <p:cNvPr id="35" name="Image 6" descr="/var/folders/ky/3gqyhkyd7k16pwqdw48v0k400000gn/T/icon-icon-fmli0ikin-176830452968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9900" y="3905250"/>
            <a:ext cx="133350" cy="133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ky/3gqyhkyd7k16pwqdw48v0k400000gn/T/icon-bg-mj27wydpo-176830453183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 전략 &amp;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실행 가이드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14400"/>
            <a:ext cx="115473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A7F3D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투자자 유형별 맞춤 전략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83419" y="1371600"/>
            <a:ext cx="55040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투자자 유형별 추천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790700"/>
            <a:ext cx="5486400" cy="933450"/>
          </a:xfrm>
          <a:prstGeom prst="roundRect">
            <a:avLst>
              <a:gd name="adj" fmla="val 12245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57225" y="1990725"/>
            <a:ext cx="1672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은퇴/현금흐름 중시</a:t>
            </a:r>
            <a:endParaRPr lang="en-US" sz="1350" dirty="0"/>
          </a:p>
        </p:txBody>
      </p:sp>
      <p:pic>
        <p:nvPicPr>
          <p:cNvPr id="8" name="Image 1" descr="/var/folders/ky/3gqyhkyd7k16pwqdw48v0k400000gn/T/icon-styled-span-w52bixdmo-17683045327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40" y="2009775"/>
            <a:ext cx="681335" cy="2286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12948" y="2009775"/>
            <a:ext cx="779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 매수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57225" y="2333625"/>
            <a:ext cx="542839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A7F3D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KODEX 비중 높게 → 월 1%+ 분배금, 하락 방어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57200" y="2876550"/>
            <a:ext cx="5486400" cy="1352550"/>
          </a:xfrm>
          <a:prstGeom prst="roundRect">
            <a:avLst>
              <a:gd name="adj" fmla="val 8451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657225" y="3076575"/>
            <a:ext cx="14826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직장인/자산 증식</a:t>
            </a:r>
            <a:endParaRPr lang="en-US" sz="1350" dirty="0"/>
          </a:p>
        </p:txBody>
      </p:sp>
      <p:pic>
        <p:nvPicPr>
          <p:cNvPr id="13" name="Image 2" descr="/var/folders/ky/3gqyhkyd7k16pwqdw48v0k400000gn/T/icon-styled-span-h8das4p70-17683045328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40" y="3095625"/>
            <a:ext cx="681335" cy="2286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012948" y="3095625"/>
            <a:ext cx="779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혼합 전략</a:t>
            </a:r>
            <a:endParaRPr lang="en-US" sz="900" dirty="0"/>
          </a:p>
        </p:txBody>
      </p:sp>
      <p:sp>
        <p:nvSpPr>
          <p:cNvPr id="15" name="Text 10"/>
          <p:cNvSpPr/>
          <p:nvPr/>
        </p:nvSpPr>
        <p:spPr>
          <a:xfrm>
            <a:off x="657225" y="3419475"/>
            <a:ext cx="531737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BFDB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TIGER:KODEX = 5:5 바벨 전략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57225" y="3724275"/>
            <a:ext cx="2505075" cy="304800"/>
          </a:xfrm>
          <a:prstGeom prst="roundRect">
            <a:avLst>
              <a:gd name="adj" fmla="val 25000"/>
            </a:avLst>
          </a:prstGeom>
          <a:solidFill>
            <a:srgbClr val="F97316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2"/>
          <p:cNvSpPr/>
          <p:nvPr/>
        </p:nvSpPr>
        <p:spPr>
          <a:xfrm>
            <a:off x="626745" y="3724275"/>
            <a:ext cx="2566035" cy="3048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DBA7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강세장 → TIGER</a:t>
            </a:r>
            <a:endParaRPr lang="en-US" sz="900" dirty="0"/>
          </a:p>
        </p:txBody>
      </p:sp>
      <p:sp>
        <p:nvSpPr>
          <p:cNvPr id="18" name="Text 13"/>
          <p:cNvSpPr/>
          <p:nvPr/>
        </p:nvSpPr>
        <p:spPr>
          <a:xfrm>
            <a:off x="3238500" y="3724275"/>
            <a:ext cx="2505075" cy="304800"/>
          </a:xfrm>
          <a:prstGeom prst="roundRect">
            <a:avLst>
              <a:gd name="adj" fmla="val 25000"/>
            </a:avLst>
          </a:prstGeom>
          <a:solidFill>
            <a:srgbClr val="10B981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4"/>
          <p:cNvSpPr/>
          <p:nvPr/>
        </p:nvSpPr>
        <p:spPr>
          <a:xfrm>
            <a:off x="3157918" y="3724275"/>
            <a:ext cx="2666238" cy="3048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횡보/하락 → KODEX</a:t>
            </a:r>
            <a:endParaRPr lang="en-US" sz="900" dirty="0"/>
          </a:p>
        </p:txBody>
      </p:sp>
      <p:sp>
        <p:nvSpPr>
          <p:cNvPr id="20" name="Text 15"/>
          <p:cNvSpPr/>
          <p:nvPr/>
        </p:nvSpPr>
        <p:spPr>
          <a:xfrm>
            <a:off x="457200" y="4381500"/>
            <a:ext cx="5486400" cy="933450"/>
          </a:xfrm>
          <a:prstGeom prst="roundRect">
            <a:avLst>
              <a:gd name="adj" fmla="val 12245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657225" y="4581525"/>
            <a:ext cx="13965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종합과세 대상자</a:t>
            </a:r>
            <a:endParaRPr lang="en-US" sz="1350" dirty="0"/>
          </a:p>
        </p:txBody>
      </p:sp>
      <p:pic>
        <p:nvPicPr>
          <p:cNvPr id="22" name="Image 3" descr="/var/folders/ky/3gqyhkyd7k16pwqdw48v0k400000gn/T/icon-styled-span-299zx0bgu-176830453286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40" y="4600575"/>
            <a:ext cx="681335" cy="2286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012948" y="4600575"/>
            <a:ext cx="779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절세 필수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657225" y="4924425"/>
            <a:ext cx="53323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9D5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ISA / 연금저축 / IRP 계좌 활용</a:t>
            </a:r>
            <a:endParaRPr lang="en-US" sz="1050" dirty="0"/>
          </a:p>
        </p:txBody>
      </p:sp>
      <p:sp>
        <p:nvSpPr>
          <p:cNvPr id="25" name="Text 19"/>
          <p:cNvSpPr/>
          <p:nvPr/>
        </p:nvSpPr>
        <p:spPr>
          <a:xfrm>
            <a:off x="6496050" y="1371600"/>
            <a:ext cx="54187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FCD34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실행 가이드</a:t>
            </a:r>
            <a:endParaRPr lang="en-US" sz="1350" dirty="0"/>
          </a:p>
        </p:txBody>
      </p:sp>
      <p:sp>
        <p:nvSpPr>
          <p:cNvPr id="26" name="Text 20"/>
          <p:cNvSpPr/>
          <p:nvPr/>
        </p:nvSpPr>
        <p:spPr>
          <a:xfrm>
            <a:off x="6248400" y="1790700"/>
            <a:ext cx="5486400" cy="1466850"/>
          </a:xfrm>
          <a:prstGeom prst="roundRect">
            <a:avLst>
              <a:gd name="adj" fmla="val 7792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1"/>
          <p:cNvSpPr/>
          <p:nvPr/>
        </p:nvSpPr>
        <p:spPr>
          <a:xfrm>
            <a:off x="6677025" y="1990725"/>
            <a:ext cx="50177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매수 타이밍</a:t>
            </a:r>
            <a:endParaRPr lang="en-US" sz="1200" dirty="0"/>
          </a:p>
        </p:txBody>
      </p:sp>
      <p:pic>
        <p:nvPicPr>
          <p:cNvPr id="28" name="Image 4" descr="/var/folders/ky/3gqyhkyd7k16pwqdw48v0k400000gn/T/icon-icon-yzsfsevf3-176830453307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25" y="2371725"/>
            <a:ext cx="116681" cy="133350"/>
          </a:xfrm>
          <a:prstGeom prst="rect">
            <a:avLst/>
          </a:prstGeom>
        </p:spPr>
      </p:pic>
      <p:pic>
        <p:nvPicPr>
          <p:cNvPr id="29" name="Image 5" descr="/var/folders/ky/3gqyhkyd7k16pwqdw48v0k400000gn/T/icon-icon-nv4hj1l1z-17683045331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425" y="2638425"/>
            <a:ext cx="116681" cy="13335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6641306" y="2600325"/>
            <a:ext cx="17822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VIX 20 이상 (프리미엄 ↑)</a:t>
            </a:r>
            <a:endParaRPr lang="en-US" sz="1050" dirty="0"/>
          </a:p>
        </p:txBody>
      </p:sp>
      <p:pic>
        <p:nvPicPr>
          <p:cNvPr id="31" name="Image 6" descr="/var/folders/ky/3gqyhkyd7k16pwqdw48v0k400000gn/T/icon-icon-en99jv64b-176830453319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425" y="2905125"/>
            <a:ext cx="116681" cy="13335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6248400" y="3409950"/>
            <a:ext cx="5486400" cy="1123950"/>
          </a:xfrm>
          <a:prstGeom prst="roundRect">
            <a:avLst>
              <a:gd name="adj" fmla="val 10169"/>
            </a:avLst>
          </a:prstGeom>
          <a:solidFill>
            <a:srgbClr val="10B981">
              <a:alpha val="20000"/>
            </a:srgbClr>
          </a:solidFill>
          <a:ln w="9525">
            <a:solidFill>
              <a:srgbClr val="34D399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24"/>
          <p:cNvSpPr/>
          <p:nvPr/>
        </p:nvSpPr>
        <p:spPr>
          <a:xfrm>
            <a:off x="6677025" y="3609975"/>
            <a:ext cx="50349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핵심: 재투자</a:t>
            </a:r>
            <a:endParaRPr lang="en-US" sz="1200" dirty="0"/>
          </a:p>
        </p:txBody>
      </p:sp>
      <p:sp>
        <p:nvSpPr>
          <p:cNvPr id="34" name="Text 25"/>
          <p:cNvSpPr/>
          <p:nvPr/>
        </p:nvSpPr>
        <p:spPr>
          <a:xfrm>
            <a:off x="6448425" y="3914775"/>
            <a:ext cx="536538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FAE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분배금 반드시 재투자(Reinvestment)</a:t>
            </a:r>
            <a:endParaRPr lang="en-US" sz="1050" dirty="0"/>
          </a:p>
        </p:txBody>
      </p:sp>
      <p:sp>
        <p:nvSpPr>
          <p:cNvPr id="35" name="Text 26"/>
          <p:cNvSpPr/>
          <p:nvPr/>
        </p:nvSpPr>
        <p:spPr>
          <a:xfrm>
            <a:off x="6448425" y="4181475"/>
            <a:ext cx="536924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900" dirty="0">
                <a:solidFill>
                  <a:srgbClr val="A7F3D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 주식 수 증가 → 상승장 시 기하급수적 성장</a:t>
            </a:r>
            <a:endParaRPr lang="en-US" sz="900" dirty="0"/>
          </a:p>
        </p:txBody>
      </p:sp>
      <p:sp>
        <p:nvSpPr>
          <p:cNvPr id="36" name="Text 27"/>
          <p:cNvSpPr/>
          <p:nvPr/>
        </p:nvSpPr>
        <p:spPr>
          <a:xfrm>
            <a:off x="6248400" y="4686300"/>
            <a:ext cx="5486400" cy="514350"/>
          </a:xfrm>
          <a:prstGeom prst="roundRect">
            <a:avLst>
              <a:gd name="adj" fmla="val 22222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Text 28"/>
          <p:cNvSpPr/>
          <p:nvPr/>
        </p:nvSpPr>
        <p:spPr>
          <a:xfrm>
            <a:off x="7895927" y="4848225"/>
            <a:ext cx="36769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"대박이 아닌 </a:t>
            </a:r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중박을 쌓아가는 마라톤</a:t>
            </a:r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 </a:t>
            </a:r>
            <a:endParaRPr lang="en-US" sz="1050" dirty="0"/>
          </a:p>
        </p:txBody>
      </p:sp>
      <p:pic>
        <p:nvPicPr>
          <p:cNvPr id="38" name="Image 7" descr="/var/folders/ky/3gqyhkyd7k16pwqdw48v0k400000gn/T/icon-icon-6np6pcvt9-176830453267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428750"/>
            <a:ext cx="150019" cy="171450"/>
          </a:xfrm>
          <a:prstGeom prst="rect">
            <a:avLst/>
          </a:prstGeom>
        </p:spPr>
      </p:pic>
      <p:pic>
        <p:nvPicPr>
          <p:cNvPr id="39" name="Image 8" descr="/var/folders/ky/3gqyhkyd7k16pwqdw48v0k400000gn/T/icon-icon-mtkgy1bre-176830453294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428750"/>
            <a:ext cx="171450" cy="171450"/>
          </a:xfrm>
          <a:prstGeom prst="rect">
            <a:avLst/>
          </a:prstGeom>
        </p:spPr>
      </p:pic>
      <p:pic>
        <p:nvPicPr>
          <p:cNvPr id="40" name="Image 9" descr="/var/folders/ky/3gqyhkyd7k16pwqdw48v0k400000gn/T/icon-icon-sv0qeysi3-176830453299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425" y="2028825"/>
            <a:ext cx="152400" cy="152400"/>
          </a:xfrm>
          <a:prstGeom prst="rect">
            <a:avLst/>
          </a:prstGeom>
        </p:spPr>
      </p:pic>
      <p:pic>
        <p:nvPicPr>
          <p:cNvPr id="41" name="Image 10" descr="/var/folders/ky/3gqyhkyd7k16pwqdw48v0k400000gn/T/icon-icon-yzsfsevf3-17683045330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425" y="2371725"/>
            <a:ext cx="116681" cy="133350"/>
          </a:xfrm>
          <a:prstGeom prst="rect">
            <a:avLst/>
          </a:prstGeom>
        </p:spPr>
      </p:pic>
      <p:pic>
        <p:nvPicPr>
          <p:cNvPr id="42" name="Image 11" descr="/var/folders/ky/3gqyhkyd7k16pwqdw48v0k400000gn/T/icon-icon-nv4hj1l1z-176830453314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8425" y="2638425"/>
            <a:ext cx="116681" cy="133350"/>
          </a:xfrm>
          <a:prstGeom prst="rect">
            <a:avLst/>
          </a:prstGeom>
        </p:spPr>
      </p:pic>
      <p:pic>
        <p:nvPicPr>
          <p:cNvPr id="43" name="Image 12" descr="/var/folders/ky/3gqyhkyd7k16pwqdw48v0k400000gn/T/icon-icon-en99jv64b-176830453319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425" y="2905125"/>
            <a:ext cx="116681" cy="133350"/>
          </a:xfrm>
          <a:prstGeom prst="rect">
            <a:avLst/>
          </a:prstGeom>
        </p:spPr>
      </p:pic>
      <p:pic>
        <p:nvPicPr>
          <p:cNvPr id="44" name="Image 13" descr="/var/folders/ky/3gqyhkyd7k16pwqdw48v0k400000gn/T/icon-icon-qgbujltkp-176830453325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8425" y="3648075"/>
            <a:ext cx="152400" cy="152400"/>
          </a:xfrm>
          <a:prstGeom prst="rect">
            <a:avLst/>
          </a:prstGeom>
        </p:spPr>
      </p:pic>
      <p:pic>
        <p:nvPicPr>
          <p:cNvPr id="45" name="Image 14" descr="/var/folders/ky/3gqyhkyd7k16pwqdw48v0k400000gn/T/icon-icon-oao5mj9ao-176830453330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3046" y="4886325"/>
            <a:ext cx="116681" cy="133350"/>
          </a:xfrm>
          <a:prstGeom prst="rect">
            <a:avLst/>
          </a:prstGeom>
        </p:spPr>
      </p:pic>
      <p:pic>
        <p:nvPicPr>
          <p:cNvPr id="46" name="Image 15" descr="/var/folders/ky/3gqyhkyd7k16pwqdw48v0k400000gn/T/icon-icon-a11q80dya-176830453338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3324" y="4886325"/>
            <a:ext cx="116681" cy="133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2026-01-13T11:42:13Z</dcterms:created>
  <dcterms:modified xsi:type="dcterms:W3CDTF">2026-01-13T11:42:13Z</dcterms:modified>
</cp:coreProperties>
</file>